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1.png>
</file>

<file path=ppt/media/image12.jpe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43968A-540E-40C7-8427-8FC3FF5A71EE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98804-29C9-4E92-AB29-C9CBF161A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15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kern="1200" dirty="0" smtClean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29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30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53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79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24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Hereditary hemochromatosis is a genetic disorder characterized by excessive iron (Fe) accumulation that results in tissue damage. Manifestations can include systemic symptoms, liver disorders, cardiomyopathy, diabetes, erectile dysfunction, and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arthropathy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Diagnosis is by elevated serum ferritin, iron, and transferrin saturation levels and confirmed by a gene assay. Treatment is usually with serial phlebotomies. The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most common clinical symptoms are skin bronzing and liver diseases. 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5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28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6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739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51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15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10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003C5-0F92-45A3-AF7A-25F1C715827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291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18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2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4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94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80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6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3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08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539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0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82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25E81-39DD-4287-B734-8F044EAE369A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D44BF-D6B2-4A3D-8D46-E804227AB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51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youtube.com/watch?v=H4SAK7vgfUo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96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9144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2-locus Power Calculations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600200" y="9144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600200" y="9906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5" name="Picture 1" descr="C:\Users\schrodis\Desktop\Projects\2ALOF\2locus_power_r2_13nov201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654" y="1050212"/>
            <a:ext cx="4438946" cy="4969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schrodis\Desktop\Projects\2ALOF\2locus_power_R10_13Nov201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66800"/>
            <a:ext cx="4800600" cy="492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55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09964" y="76200"/>
            <a:ext cx="12115386" cy="9144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Higher </a:t>
            </a:r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Power 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of Recessive </a:t>
            </a:r>
            <a:r>
              <a:rPr lang="en-US" sz="32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Diplotype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Scan benefits PMRP</a:t>
            </a:r>
            <a:endParaRPr lang="en-US" sz="3200" b="1" dirty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657350" y="876658"/>
            <a:ext cx="8439150" cy="5028842"/>
            <a:chOff x="1600200" y="914400"/>
            <a:chExt cx="8915400" cy="5591175"/>
          </a:xfrm>
        </p:grpSpPr>
        <p:grpSp>
          <p:nvGrpSpPr>
            <p:cNvPr id="3" name="Group 2"/>
            <p:cNvGrpSpPr/>
            <p:nvPr/>
          </p:nvGrpSpPr>
          <p:grpSpPr>
            <a:xfrm>
              <a:off x="1724026" y="1066799"/>
              <a:ext cx="7877173" cy="5438776"/>
              <a:chOff x="1600201" y="0"/>
              <a:chExt cx="9049969" cy="6801080"/>
            </a:xfrm>
          </p:grpSpPr>
          <p:pic>
            <p:nvPicPr>
              <p:cNvPr id="29698" name="Picture 2" descr="C:\Users\schrodis\Desktop\Projects\2ALOF\2locus_r10_power_13nov2017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00201" y="76200"/>
                <a:ext cx="2775463" cy="3200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699" name="Picture 3" descr="C:\Users\schrodis\Desktop\Projects\2ALOF\2locus_power_r20_13Nov2017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13816" y="76200"/>
                <a:ext cx="2929985" cy="3200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700" name="Picture 4" descr="C:\Users\schrodis\Desktop\Projects\2ALOF\2locus_power_r10_13nov2017b.jp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20000" y="0"/>
                <a:ext cx="3030170" cy="3276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701" name="Picture 5" descr="C:\Users\schrodis\Desktop\Projects\2ALOF\2locus_power_r40_13nov2017.jp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79621" y="3505200"/>
                <a:ext cx="2775463" cy="3200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702" name="Picture 6" descr="C:\Users\schrodis\Desktop\Projects\2ALOF\2locus_power_r40_13nov2017b.jpg"/>
              <p:cNvPicPr>
                <a:picLocks noChangeAspect="1" noChangeArrowheads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13816" y="3505200"/>
                <a:ext cx="2815511" cy="32465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703" name="Picture 7" descr="C:\Users\schrodis\Desktop\Projects\2ALOF\2locus_power_r5_13nov2017c.jpg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43800" y="3505200"/>
                <a:ext cx="3048000" cy="32958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1" name="Straight Connector 10"/>
            <p:cNvCxnSpPr/>
            <p:nvPr/>
          </p:nvCxnSpPr>
          <p:spPr>
            <a:xfrm>
              <a:off x="1600200" y="914400"/>
              <a:ext cx="8915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600200" y="990600"/>
              <a:ext cx="8915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3160989" y="1711911"/>
              <a:ext cx="201336" cy="23377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5572075" y="1945688"/>
              <a:ext cx="201336" cy="23377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8282455" y="2062576"/>
              <a:ext cx="201336" cy="23377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2987421" y="4708081"/>
              <a:ext cx="201336" cy="23377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8900664" y="6103079"/>
              <a:ext cx="201336" cy="23377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 flipV="1">
              <a:off x="6141123" y="4443895"/>
              <a:ext cx="253068" cy="26418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1269062" y="6142376"/>
            <a:ext cx="9703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Recessive </a:t>
            </a:r>
            <a:r>
              <a:rPr lang="en-US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Diplotype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approach always has higher power to identify the associated variants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378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14" y="1875971"/>
            <a:ext cx="12021457" cy="4220029"/>
          </a:xfrm>
        </p:spPr>
        <p:txBody>
          <a:bodyPr>
            <a:normAutofit/>
          </a:bodyPr>
          <a:lstStyle/>
          <a:p>
            <a:r>
              <a:rPr lang="en-US" sz="2400" dirty="0"/>
              <a:t>Exome </a:t>
            </a:r>
            <a:r>
              <a:rPr lang="en-US" sz="2400" dirty="0" err="1"/>
              <a:t>beadchip</a:t>
            </a:r>
            <a:r>
              <a:rPr lang="en-US" sz="2400" dirty="0"/>
              <a:t> data used on </a:t>
            </a:r>
            <a:r>
              <a:rPr lang="en-US" sz="2400" b="1" dirty="0">
                <a:solidFill>
                  <a:srgbClr val="FF0000"/>
                </a:solidFill>
              </a:rPr>
              <a:t>10,000</a:t>
            </a:r>
            <a:r>
              <a:rPr lang="en-US" sz="2400" dirty="0"/>
              <a:t> subjects</a:t>
            </a:r>
          </a:p>
          <a:p>
            <a:r>
              <a:rPr lang="en-US" sz="2400" dirty="0"/>
              <a:t>PCA used to exclude genetic background outliers</a:t>
            </a:r>
          </a:p>
          <a:p>
            <a:r>
              <a:rPr lang="en-US" sz="2400" dirty="0"/>
              <a:t>Phasing using localized haplotype clustering </a:t>
            </a:r>
          </a:p>
          <a:p>
            <a:r>
              <a:rPr lang="en-US" sz="2400" dirty="0"/>
              <a:t>Putative functional variants: GWAS-significant, nonsynonymous, 3’UTR, 5’UTR, or splice site</a:t>
            </a:r>
          </a:p>
          <a:p>
            <a:r>
              <a:rPr lang="en-US" sz="2400" dirty="0"/>
              <a:t>Two or more </a:t>
            </a:r>
            <a:r>
              <a:rPr lang="en-US" sz="2400" i="1" dirty="0"/>
              <a:t>in silico </a:t>
            </a:r>
            <a:r>
              <a:rPr lang="en-US" sz="2400" dirty="0"/>
              <a:t>pathogenic annotations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ICD9</a:t>
            </a:r>
            <a:r>
              <a:rPr lang="en-US" sz="2400" dirty="0"/>
              <a:t>: two or more instances of (</a:t>
            </a:r>
            <a:r>
              <a:rPr lang="en-US" sz="2400" dirty="0" err="1"/>
              <a:t>i</a:t>
            </a:r>
            <a:r>
              <a:rPr lang="en-US" sz="2400" dirty="0"/>
              <a:t>) iron metabolism </a:t>
            </a:r>
            <a:r>
              <a:rPr lang="en-US" sz="2400" dirty="0" smtClean="0"/>
              <a:t>disorder</a:t>
            </a:r>
            <a:r>
              <a:rPr lang="en-US" sz="2400" dirty="0"/>
              <a:t> </a:t>
            </a:r>
            <a:r>
              <a:rPr lang="en-US" sz="2400" dirty="0" smtClean="0"/>
              <a:t>(ii</a:t>
            </a:r>
            <a:r>
              <a:rPr lang="en-US" sz="2400" dirty="0"/>
              <a:t>) hereditary hemochromatosis, (iii) </a:t>
            </a:r>
            <a:r>
              <a:rPr lang="en-US" sz="2400" dirty="0" smtClean="0"/>
              <a:t>unspecified </a:t>
            </a:r>
            <a:r>
              <a:rPr lang="en-US" sz="2400" dirty="0"/>
              <a:t>hemochromatosis</a:t>
            </a:r>
          </a:p>
          <a:p>
            <a:r>
              <a:rPr lang="en-US" sz="2400" dirty="0"/>
              <a:t>Transferrin saturation (ratio of serum iron to transferrin iron-binding capacity) &gt; 48%</a:t>
            </a:r>
          </a:p>
          <a:p>
            <a:r>
              <a:rPr lang="en-US" sz="2400" b="1" dirty="0"/>
              <a:t>18 cases identified and 6,896 controls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46314" y="315684"/>
            <a:ext cx="10729685" cy="914400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Mapping Hemochromatosis Genes using a Novel Recessive </a:t>
            </a:r>
            <a:r>
              <a:rPr lang="en-US" sz="32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Diplotype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approach in PMRP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353457" y="1306283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353457" y="1382483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63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5800" y="317213"/>
            <a:ext cx="3137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Manhattan Plot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600200" y="9144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600200" y="9906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442835" y="2143127"/>
          <a:ext cx="4316730" cy="2428902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809387">
                  <a:extLst>
                    <a:ext uri="{9D8B030D-6E8A-4147-A177-3AD203B41FA5}">
                      <a16:colId xmlns:a16="http://schemas.microsoft.com/office/drawing/2014/main" val="1267459720"/>
                    </a:ext>
                  </a:extLst>
                </a:gridCol>
                <a:gridCol w="1438910">
                  <a:extLst>
                    <a:ext uri="{9D8B030D-6E8A-4147-A177-3AD203B41FA5}">
                      <a16:colId xmlns:a16="http://schemas.microsoft.com/office/drawing/2014/main" val="1039364401"/>
                    </a:ext>
                  </a:extLst>
                </a:gridCol>
                <a:gridCol w="1241059">
                  <a:extLst>
                    <a:ext uri="{9D8B030D-6E8A-4147-A177-3AD203B41FA5}">
                      <a16:colId xmlns:a16="http://schemas.microsoft.com/office/drawing/2014/main" val="999801499"/>
                    </a:ext>
                  </a:extLst>
                </a:gridCol>
                <a:gridCol w="827374">
                  <a:extLst>
                    <a:ext uri="{9D8B030D-6E8A-4147-A177-3AD203B41FA5}">
                      <a16:colId xmlns:a16="http://schemas.microsoft.com/office/drawing/2014/main" val="83901045"/>
                    </a:ext>
                  </a:extLst>
                </a:gridCol>
              </a:tblGrid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CHR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GENE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OR</a:t>
                      </a:r>
                      <a:r>
                        <a:rPr lang="en-US" sz="2000" baseline="30000">
                          <a:effectLst/>
                        </a:rPr>
                        <a:t>#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5987073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chr6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HFE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1.29×10</a:t>
                      </a:r>
                      <a:r>
                        <a:rPr lang="en-US" sz="2000" baseline="30000">
                          <a:effectLst/>
                        </a:rPr>
                        <a:t>−8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28.6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9640124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chr12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FGF6</a:t>
                      </a:r>
                      <a:endParaRPr lang="en-US" sz="2400" b="1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1.99×10</a:t>
                      </a:r>
                      <a:r>
                        <a:rPr lang="en-US" sz="2000" baseline="30000">
                          <a:effectLst/>
                        </a:rPr>
                        <a:t>−6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22.8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45074438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chr21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KRTAP15-1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7.55×10</a:t>
                      </a:r>
                      <a:r>
                        <a:rPr lang="en-US" sz="2000" baseline="30000">
                          <a:effectLst/>
                        </a:rPr>
                        <a:t>−5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6.78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589723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chr20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XKR7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1.18×10</a:t>
                      </a:r>
                      <a:r>
                        <a:rPr lang="en-US" sz="2000" baseline="30000">
                          <a:effectLst/>
                        </a:rPr>
                        <a:t>−4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43.6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2897320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chr20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CABLES2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1.28×10</a:t>
                      </a:r>
                      <a:r>
                        <a:rPr lang="en-US" sz="2000" baseline="30000">
                          <a:effectLst/>
                        </a:rPr>
                        <a:t>−4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42.4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108125"/>
                  </a:ext>
                </a:extLst>
              </a:tr>
              <a:tr h="34698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chr22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THOC5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1.38×10</a:t>
                      </a:r>
                      <a:r>
                        <a:rPr lang="en-US" sz="2000" baseline="30000">
                          <a:effectLst/>
                        </a:rPr>
                        <a:t>−4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6.24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013445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0" y="1066800"/>
            <a:ext cx="6945407" cy="5833414"/>
            <a:chOff x="533400" y="1066800"/>
            <a:chExt cx="6945407" cy="5833414"/>
          </a:xfrm>
        </p:grpSpPr>
        <p:grpSp>
          <p:nvGrpSpPr>
            <p:cNvPr id="2" name="Group 1"/>
            <p:cNvGrpSpPr/>
            <p:nvPr/>
          </p:nvGrpSpPr>
          <p:grpSpPr>
            <a:xfrm>
              <a:off x="533400" y="1066800"/>
              <a:ext cx="6945407" cy="5833414"/>
              <a:chOff x="2362200" y="901988"/>
              <a:chExt cx="6945407" cy="5833414"/>
            </a:xfrm>
          </p:grpSpPr>
          <p:pic>
            <p:nvPicPr>
              <p:cNvPr id="4098" name="Picture 2" descr="C:\Users\schrodis\Desktop\Iron\Blood Submission\Figure1-1.jp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31" t="14127" r="6846" b="35079"/>
              <a:stretch/>
            </p:blipFill>
            <p:spPr bwMode="auto">
              <a:xfrm>
                <a:off x="2362200" y="901988"/>
                <a:ext cx="6945407" cy="58334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Oval 4"/>
              <p:cNvSpPr/>
              <p:nvPr/>
            </p:nvSpPr>
            <p:spPr>
              <a:xfrm>
                <a:off x="5410200" y="1600200"/>
                <a:ext cx="76200" cy="7620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6858000" y="2667000"/>
                <a:ext cx="76200" cy="76200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9" name="Straight Arrow Connector 18"/>
            <p:cNvCxnSpPr/>
            <p:nvPr/>
          </p:nvCxnSpPr>
          <p:spPr>
            <a:xfrm flipV="1">
              <a:off x="4838619" y="2984211"/>
              <a:ext cx="190581" cy="21026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258964" y="3878374"/>
              <a:ext cx="190581" cy="210265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6797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9825" y="42513"/>
            <a:ext cx="6688765" cy="71596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Quantile-Quantile Plot</a:t>
            </a: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35" y="762000"/>
            <a:ext cx="6172200" cy="6036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50736" y="107924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HFE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55336" y="2362199"/>
            <a:ext cx="659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FGF6</a:t>
            </a:r>
          </a:p>
        </p:txBody>
      </p:sp>
      <p:sp>
        <p:nvSpPr>
          <p:cNvPr id="5" name="Oval 4"/>
          <p:cNvSpPr/>
          <p:nvPr/>
        </p:nvSpPr>
        <p:spPr>
          <a:xfrm>
            <a:off x="4169735" y="1263915"/>
            <a:ext cx="228600" cy="2600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941135" y="2546865"/>
            <a:ext cx="228600" cy="26008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600200" y="6858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600200" y="7620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693876" y="1674426"/>
            <a:ext cx="528407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333333"/>
                </a:solidFill>
                <a:latin typeface="Helvetica W01 Roman"/>
              </a:rPr>
              <a:t>FGF6</a:t>
            </a:r>
          </a:p>
          <a:p>
            <a:endParaRPr lang="en-US" sz="2000" b="1" dirty="0" smtClean="0">
              <a:solidFill>
                <a:srgbClr val="333333"/>
              </a:solidFill>
              <a:latin typeface="Helvetica W01 Roman"/>
            </a:endParaRPr>
          </a:p>
          <a:p>
            <a:r>
              <a:rPr lang="en-US" sz="2000" b="1" dirty="0" smtClean="0">
                <a:solidFill>
                  <a:srgbClr val="333333"/>
                </a:solidFill>
                <a:latin typeface="Helvetica W01 Roman"/>
              </a:rPr>
              <a:t>Fibroblast </a:t>
            </a:r>
            <a:r>
              <a:rPr lang="en-US" sz="2000" b="1" dirty="0">
                <a:solidFill>
                  <a:srgbClr val="333333"/>
                </a:solidFill>
                <a:latin typeface="Helvetica W01 Roman"/>
              </a:rPr>
              <a:t>Growth Factor </a:t>
            </a:r>
            <a:r>
              <a:rPr lang="en-US" sz="2000" b="1" dirty="0" smtClean="0">
                <a:solidFill>
                  <a:srgbClr val="333333"/>
                </a:solidFill>
                <a:latin typeface="Helvetica W01 Roman"/>
              </a:rPr>
              <a:t>6</a:t>
            </a:r>
          </a:p>
          <a:p>
            <a:endParaRPr lang="en-US" sz="2000" b="1" dirty="0">
              <a:solidFill>
                <a:srgbClr val="333333"/>
              </a:solidFill>
              <a:latin typeface="Helvetica W01 Roman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Helvetica W01 Roman"/>
              </a:rPr>
              <a:t>Heparin-Binding Growth Factor 6</a:t>
            </a:r>
          </a:p>
          <a:p>
            <a:r>
              <a:rPr lang="en-US" sz="2000" b="1" dirty="0">
                <a:solidFill>
                  <a:srgbClr val="FF0000"/>
                </a:solidFill>
                <a:latin typeface="Helvetica W01 Roman"/>
              </a:rPr>
              <a:t>Heparin Secretory-Transforming Protein </a:t>
            </a:r>
            <a:r>
              <a:rPr lang="en-US" sz="2000" b="1" i="0" dirty="0" smtClean="0">
                <a:solidFill>
                  <a:srgbClr val="FF0000"/>
                </a:solidFill>
                <a:effectLst/>
                <a:latin typeface="Helvetica W01 Roman"/>
              </a:rPr>
              <a:t>2</a:t>
            </a:r>
            <a:endParaRPr lang="en-US" sz="2000" b="1" dirty="0" smtClean="0">
              <a:solidFill>
                <a:srgbClr val="FF0000"/>
              </a:solidFill>
            </a:endParaRPr>
          </a:p>
          <a:p>
            <a:endParaRPr lang="en-US" sz="2000" b="1" dirty="0"/>
          </a:p>
        </p:txBody>
      </p:sp>
      <p:sp>
        <p:nvSpPr>
          <p:cNvPr id="14" name="Right Arrow 13"/>
          <p:cNvSpPr/>
          <p:nvPr/>
        </p:nvSpPr>
        <p:spPr>
          <a:xfrm>
            <a:off x="6109022" y="2113524"/>
            <a:ext cx="183243" cy="1141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097681" y="4426635"/>
            <a:ext cx="73664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Poli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M, </a:t>
            </a:r>
            <a:r>
              <a:rPr lang="en-US" sz="2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Girelli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D, 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et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al. 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Heparin: a potent inhibitor of </a:t>
            </a:r>
            <a:r>
              <a:rPr lang="en-US" sz="2400" b="1" dirty="0" err="1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hepcidin</a:t>
            </a:r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expression in vitro and in vivo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Blood 2011;117:997-1004.</a:t>
            </a:r>
          </a:p>
        </p:txBody>
      </p:sp>
      <p:sp>
        <p:nvSpPr>
          <p:cNvPr id="17" name="Right Arrow 16"/>
          <p:cNvSpPr/>
          <p:nvPr/>
        </p:nvSpPr>
        <p:spPr>
          <a:xfrm rot="5400000">
            <a:off x="8498213" y="3327901"/>
            <a:ext cx="274566" cy="1400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1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886" y="0"/>
            <a:ext cx="9869714" cy="6096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FGF6: </a:t>
            </a:r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molecular evolution 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and biological function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772886" y="6096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72886" y="6858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72886" y="838201"/>
            <a:ext cx="81511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Encodes for the fibroblast growth factor 6 protein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Expressed across numerous tissues including skeletal muscle, </a:t>
            </a:r>
          </a:p>
          <a:p>
            <a:r>
              <a:rPr lang="en-US" sz="2400" dirty="0"/>
              <a:t>     blood, liver and pancreas  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615" y="762965"/>
            <a:ext cx="3276600" cy="4961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5" t="12979" r="36229" b="65610"/>
          <a:stretch/>
        </p:blipFill>
        <p:spPr>
          <a:xfrm>
            <a:off x="380095" y="2339228"/>
            <a:ext cx="6242515" cy="34253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518400" y="5799910"/>
            <a:ext cx="4949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Protein-protein interactions </a:t>
            </a:r>
            <a:r>
              <a:rPr lang="en-US" sz="2000" b="1" dirty="0">
                <a:solidFill>
                  <a:schemeClr val="tx2"/>
                </a:solidFill>
              </a:rPr>
              <a:t>suggest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involvement of FGF-6 with Fe-metabolism 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subnetwork</a:t>
            </a:r>
          </a:p>
        </p:txBody>
      </p:sp>
      <p:sp>
        <p:nvSpPr>
          <p:cNvPr id="5" name="Oval 4"/>
          <p:cNvSpPr/>
          <p:nvPr/>
        </p:nvSpPr>
        <p:spPr>
          <a:xfrm>
            <a:off x="380095" y="2190930"/>
            <a:ext cx="4284371" cy="1501027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61509" y="3192270"/>
            <a:ext cx="2405914" cy="999374"/>
          </a:xfrm>
          <a:prstGeom prst="ellipse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5968" y="2252086"/>
            <a:ext cx="3645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7030A0"/>
                </a:solidFill>
              </a:rPr>
              <a:t>Stage I: fundamental genes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44444" y="3181499"/>
            <a:ext cx="296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7030A0"/>
                </a:solidFill>
              </a:rPr>
              <a:t>Stage II: Regulatory Genes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98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300" y="-31378"/>
            <a:ext cx="10820400" cy="86836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Dose-Dependent FGF-6 Impact on Intracellular Iron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498600" y="684585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498600" y="760785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982913" y="836984"/>
            <a:ext cx="6007100" cy="5892916"/>
            <a:chOff x="0" y="836984"/>
            <a:chExt cx="6007100" cy="5892916"/>
          </a:xfrm>
        </p:grpSpPr>
        <p:grpSp>
          <p:nvGrpSpPr>
            <p:cNvPr id="13" name="Group 12"/>
            <p:cNvGrpSpPr/>
            <p:nvPr/>
          </p:nvGrpSpPr>
          <p:grpSpPr>
            <a:xfrm>
              <a:off x="0" y="836984"/>
              <a:ext cx="5956300" cy="5892916"/>
              <a:chOff x="419100" y="870910"/>
              <a:chExt cx="5956300" cy="5892916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419100" y="1549400"/>
                <a:ext cx="546100" cy="664993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1752600" y="965200"/>
                <a:ext cx="431800" cy="3220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743450" y="988927"/>
                <a:ext cx="431800" cy="3220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1536700" y="3960727"/>
                <a:ext cx="431800" cy="3220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654550" y="3960727"/>
                <a:ext cx="431800" cy="3220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8027" y="870910"/>
                <a:ext cx="5497373" cy="5892916"/>
              </a:xfrm>
              <a:prstGeom prst="rect">
                <a:avLst/>
              </a:prstGeom>
            </p:spPr>
          </p:pic>
          <p:sp>
            <p:nvSpPr>
              <p:cNvPr id="12" name="Rectangle 11"/>
              <p:cNvSpPr/>
              <p:nvPr/>
            </p:nvSpPr>
            <p:spPr>
              <a:xfrm>
                <a:off x="736600" y="870910"/>
                <a:ext cx="584200" cy="3101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626713" y="870910"/>
                <a:ext cx="584200" cy="3101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09600" y="3972316"/>
                <a:ext cx="584200" cy="3101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548787" y="4018500"/>
                <a:ext cx="584200" cy="3101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8" name="Straight Arrow Connector 17"/>
            <p:cNvCxnSpPr/>
            <p:nvPr/>
          </p:nvCxnSpPr>
          <p:spPr>
            <a:xfrm>
              <a:off x="2032000" y="1277094"/>
              <a:ext cx="1175613" cy="9033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4667250" y="1353292"/>
              <a:ext cx="1175613" cy="9033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2020317" y="4157272"/>
              <a:ext cx="1175613" cy="9033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4831487" y="4304746"/>
              <a:ext cx="1175613" cy="9033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09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088" y="94347"/>
            <a:ext cx="10221912" cy="1143000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FGF-6 and FGF6 Transcriptional Regulation of </a:t>
            </a:r>
            <a:r>
              <a:rPr lang="en-US" sz="32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Hepcidin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(HAMP) in Hepatocytes</a:t>
            </a:r>
          </a:p>
        </p:txBody>
      </p:sp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4826" y="1041331"/>
            <a:ext cx="4397375" cy="4179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22" y="1353461"/>
            <a:ext cx="4336778" cy="3867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/>
        </p:nvCxnSpPr>
        <p:spPr>
          <a:xfrm>
            <a:off x="1600200" y="11430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600200" y="12192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68461" y="5221014"/>
            <a:ext cx="43579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HAMP</a:t>
            </a:r>
            <a:r>
              <a:rPr lang="en-US" dirty="0"/>
              <a:t> encodes for </a:t>
            </a:r>
            <a:r>
              <a:rPr lang="en-US" dirty="0" err="1"/>
              <a:t>hepcidin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HDAC2</a:t>
            </a:r>
            <a:r>
              <a:rPr lang="en-US" dirty="0"/>
              <a:t> encodes for histone deacetylase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HMOX1</a:t>
            </a:r>
            <a:r>
              <a:rPr lang="en-US" dirty="0"/>
              <a:t> encodes for </a:t>
            </a:r>
            <a:r>
              <a:rPr lang="en-US" dirty="0" err="1"/>
              <a:t>heme</a:t>
            </a:r>
            <a:r>
              <a:rPr lang="en-US" dirty="0"/>
              <a:t> oxygenase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TFRC</a:t>
            </a:r>
            <a:r>
              <a:rPr lang="en-US" dirty="0"/>
              <a:t> encodes for transferring receptor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HEPH</a:t>
            </a:r>
            <a:r>
              <a:rPr lang="en-US" dirty="0"/>
              <a:t> encodes for </a:t>
            </a:r>
            <a:r>
              <a:rPr lang="en-US" dirty="0" err="1"/>
              <a:t>hephaestin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1713215" y="3007882"/>
            <a:ext cx="177229" cy="940033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043791" y="3947915"/>
            <a:ext cx="117298" cy="310907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166055" y="5306975"/>
            <a:ext cx="711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Confirmed: FGF-6 could transcriptional 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</a:t>
            </a:r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egulate 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of </a:t>
            </a:r>
            <a:r>
              <a:rPr lang="en-US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Hepcidin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(HAMP) in Hepatocytes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8003569" y="5976960"/>
            <a:ext cx="632431" cy="2561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859561" y="6438625"/>
            <a:ext cx="5724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What is the biological Function of each variants?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6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142" y="76200"/>
            <a:ext cx="11183258" cy="1143000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Evaluation of Three</a:t>
            </a:r>
            <a:r>
              <a:rPr lang="en-US" sz="3200" b="1" i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FGF6 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Nonsynonymous Putative Functional Variants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96" y="1369266"/>
            <a:ext cx="10636407" cy="458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1600200" y="11430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600200" y="12192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307772" y="6130234"/>
            <a:ext cx="6398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Within or adjacent to heparin binding site motifs</a:t>
            </a:r>
          </a:p>
        </p:txBody>
      </p:sp>
    </p:spTree>
    <p:extLst>
      <p:ext uri="{BB962C8B-B14F-4D97-AF65-F5344CB8AC3E}">
        <p14:creationId xmlns:p14="http://schemas.microsoft.com/office/powerpoint/2010/main" val="245990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1357"/>
            <a:ext cx="10782300" cy="1066800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Variants Show Attenuation of </a:t>
            </a:r>
            <a:r>
              <a:rPr lang="en-US" sz="3200" b="1" dirty="0" err="1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Hepcidin</a:t>
            </a:r>
            <a:r>
              <a:rPr lang="en-US" sz="3200" b="1" dirty="0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Transcription Compared to Wildtype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06087"/>
            <a:ext cx="4802648" cy="4492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676401"/>
            <a:ext cx="5030282" cy="4651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80985" y="1461455"/>
            <a:ext cx="1239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M1: E172X</a:t>
            </a:r>
          </a:p>
          <a:p>
            <a:r>
              <a:rPr lang="en-US" dirty="0"/>
              <a:t>M2: D174V</a:t>
            </a:r>
          </a:p>
          <a:p>
            <a:r>
              <a:rPr lang="en-US" dirty="0"/>
              <a:t>M3: R188Q</a:t>
            </a:r>
          </a:p>
        </p:txBody>
      </p:sp>
      <p:sp>
        <p:nvSpPr>
          <p:cNvPr id="5" name="Rectangle 4"/>
          <p:cNvSpPr/>
          <p:nvPr/>
        </p:nvSpPr>
        <p:spPr>
          <a:xfrm>
            <a:off x="10680985" y="1433285"/>
            <a:ext cx="1239442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600200" y="11430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600200" y="12192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917861" y="4880224"/>
            <a:ext cx="164386" cy="29795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607653" y="4002315"/>
            <a:ext cx="238125" cy="2667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>
            <a:spLocks/>
          </p:cNvSpPr>
          <p:nvPr/>
        </p:nvSpPr>
        <p:spPr>
          <a:xfrm>
            <a:off x="6631112" y="6328229"/>
            <a:ext cx="5560888" cy="6899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tx2"/>
                </a:solidFill>
                <a:latin typeface="+mn-lt"/>
                <a:cs typeface="Aharoni" panose="02010803020104030203" pitchFamily="2" charset="-79"/>
              </a:rPr>
              <a:t>Transfect FGF6 and variants into different cell lines</a:t>
            </a:r>
            <a:endParaRPr lang="en-US" sz="2000" dirty="0">
              <a:solidFill>
                <a:schemeClr val="tx2"/>
              </a:solidFill>
              <a:latin typeface="+mn-lt"/>
              <a:cs typeface="Aharoni" panose="02010803020104030203" pitchFamily="2" charset="-79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322914" y="4372187"/>
            <a:ext cx="180574" cy="405296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630021" y="4777483"/>
            <a:ext cx="164386" cy="297951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971114" y="4372187"/>
            <a:ext cx="237886" cy="31282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01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030" y="2385159"/>
            <a:ext cx="110377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Mapping Hemochromatosis Genes using a Novel Recessive </a:t>
            </a:r>
            <a:r>
              <a:rPr lang="en-US" sz="28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Diplotype</a:t>
            </a:r>
            <a:r>
              <a:rPr lang="en-US" sz="28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 </a:t>
            </a:r>
            <a:r>
              <a:rPr lang="en-US" sz="28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Approach </a:t>
            </a:r>
            <a:r>
              <a:rPr lang="en-US" sz="28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in the Marshfield Clinic Personalized Medicine Research Project (PMRP)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721261" y="4876800"/>
            <a:ext cx="8229600" cy="18028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2"/>
                </a:solidFill>
                <a:latin typeface="+mn-lt"/>
                <a:ea typeface="Adobe Gothic Std B" panose="020B0800000000000000" pitchFamily="34" charset="-128"/>
              </a:rPr>
              <a:t>Shicheng </a:t>
            </a:r>
            <a:r>
              <a:rPr lang="en-US" sz="2800" dirty="0" smtClean="0">
                <a:solidFill>
                  <a:schemeClr val="tx2"/>
                </a:solidFill>
                <a:latin typeface="+mn-lt"/>
                <a:ea typeface="Adobe Gothic Std B" panose="020B0800000000000000" pitchFamily="34" charset="-128"/>
              </a:rPr>
              <a:t>Guo</a:t>
            </a:r>
          </a:p>
          <a:p>
            <a:endParaRPr lang="en-US" sz="2800" dirty="0">
              <a:solidFill>
                <a:schemeClr val="tx2"/>
              </a:solidFill>
              <a:latin typeface="+mn-lt"/>
              <a:ea typeface="Adobe Gothic Std B" panose="020B0800000000000000" pitchFamily="34" charset="-128"/>
            </a:endParaRPr>
          </a:p>
          <a:p>
            <a:r>
              <a:rPr lang="en-US" sz="2800" dirty="0">
                <a:solidFill>
                  <a:schemeClr val="tx2"/>
                </a:solidFill>
                <a:latin typeface="+mn-lt"/>
                <a:ea typeface="Adobe Gothic Std B" panose="020B0800000000000000" pitchFamily="34" charset="-128"/>
              </a:rPr>
              <a:t>Center for Precision  Medicine Research</a:t>
            </a:r>
          </a:p>
          <a:p>
            <a:r>
              <a:rPr lang="en-US" sz="2800" dirty="0">
                <a:solidFill>
                  <a:schemeClr val="tx2"/>
                </a:solidFill>
                <a:latin typeface="+mn-lt"/>
                <a:ea typeface="Adobe Gothic Std B" panose="020B0800000000000000" pitchFamily="34" charset="-128"/>
              </a:rPr>
              <a:t>Marshfield Clinic Research Institute</a:t>
            </a:r>
          </a:p>
          <a:p>
            <a:r>
              <a:rPr lang="en-US" sz="2800" dirty="0">
                <a:solidFill>
                  <a:schemeClr val="tx2"/>
                </a:solidFill>
                <a:latin typeface="+mn-lt"/>
                <a:ea typeface="Adobe Gothic Std B" panose="020B0800000000000000" pitchFamily="34" charset="-128"/>
              </a:rPr>
              <a:t>03/13/2019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40" y="74815"/>
            <a:ext cx="3086100" cy="1476375"/>
          </a:xfrm>
          <a:prstGeom prst="rect">
            <a:avLst/>
          </a:prstGeom>
        </p:spPr>
      </p:pic>
      <p:pic>
        <p:nvPicPr>
          <p:cNvPr id="2052" name="Picture 4" descr="Image result for mcri marshfield clinic health syste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337" y="74815"/>
            <a:ext cx="2887797" cy="1658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4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1210825"/>
            <a:ext cx="9372600" cy="55043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1341813" y="372625"/>
            <a:ext cx="10172699" cy="838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chemeClr val="tx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Variants Show Reduced Attenuation of Iron Uptake </a:t>
            </a:r>
            <a:endParaRPr lang="en-US" sz="3200" b="1" dirty="0">
              <a:solidFill>
                <a:schemeClr val="tx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600200" y="9906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600200" y="10668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533650" y="4324350"/>
            <a:ext cx="238125" cy="2667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33700" y="3962975"/>
            <a:ext cx="742950" cy="50958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600950" y="4720212"/>
            <a:ext cx="438150" cy="3185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467725" y="3494146"/>
            <a:ext cx="1581150" cy="136398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1314450" y="1809750"/>
            <a:ext cx="714375" cy="304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428163" y="1828800"/>
            <a:ext cx="714375" cy="304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728431" y="1572200"/>
            <a:ext cx="238125" cy="2667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26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61" y="1247775"/>
            <a:ext cx="10704895" cy="500538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14643" y="167759"/>
            <a:ext cx="94485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</a:rPr>
              <a:t>Low FGF6 expression and high iron deposition in liver cancer and systemic sclerosis (Immunohistochemistry, IHC)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244882" y="1095375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244882" y="1171575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300604" y="1313618"/>
            <a:ext cx="21034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</a:rPr>
              <a:t>FGF-6 protein level </a:t>
            </a:r>
            <a:endParaRPr lang="en-US" sz="1600" b="1" dirty="0"/>
          </a:p>
        </p:txBody>
      </p:sp>
      <p:sp>
        <p:nvSpPr>
          <p:cNvPr id="7" name="Rectangle 6"/>
          <p:cNvSpPr/>
          <p:nvPr/>
        </p:nvSpPr>
        <p:spPr>
          <a:xfrm>
            <a:off x="9379875" y="1344395"/>
            <a:ext cx="22188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</a:rPr>
              <a:t>Ferritin protein level </a:t>
            </a:r>
          </a:p>
        </p:txBody>
      </p:sp>
      <p:sp>
        <p:nvSpPr>
          <p:cNvPr id="8" name="Rectangle 7"/>
          <p:cNvSpPr/>
          <p:nvPr/>
        </p:nvSpPr>
        <p:spPr>
          <a:xfrm>
            <a:off x="724611" y="1247775"/>
            <a:ext cx="10981614" cy="2552700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24611" y="3901857"/>
            <a:ext cx="10981614" cy="255270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352334" y="1848207"/>
            <a:ext cx="605085" cy="39752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190042" y="4168383"/>
            <a:ext cx="648892" cy="27297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0050274" y="4168383"/>
            <a:ext cx="496492" cy="36790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9992821" y="1835348"/>
            <a:ext cx="795044" cy="417978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93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1" name="Picture 177" descr="http://life.fudan.edu.cn/Assets/userfiles/sys_4b0b77af-788b-419d-b0be-a42e00eec678/files/%E7%8E%8B%E4%B9%85%E5%AD%98blood_FGF6_22Feb2019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3"/>
          <a:stretch/>
        </p:blipFill>
        <p:spPr bwMode="auto">
          <a:xfrm>
            <a:off x="1031875" y="1205576"/>
            <a:ext cx="10408354" cy="560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/>
          <p:cNvSpPr/>
          <p:nvPr/>
        </p:nvSpPr>
        <p:spPr>
          <a:xfrm>
            <a:off x="635000" y="128358"/>
            <a:ext cx="112903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Marshfield Model:  </a:t>
            </a:r>
            <a:r>
              <a:rPr lang="en-US" sz="3200" b="1" dirty="0" smtClean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FGF6 </a:t>
            </a:r>
            <a:r>
              <a:rPr lang="en-US" sz="32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decreases ferrous iron uptake in liver cells and induces increased </a:t>
            </a:r>
            <a:r>
              <a:rPr lang="en-US" sz="3200" b="1" dirty="0" err="1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hepcidin</a:t>
            </a:r>
            <a:r>
              <a:rPr lang="en-US" sz="3200" b="1" dirty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 </a:t>
            </a:r>
            <a:r>
              <a:rPr lang="en-US" sz="3200" b="1" dirty="0" smtClean="0">
                <a:solidFill>
                  <a:schemeClr val="tx2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expression </a:t>
            </a:r>
            <a:endParaRPr lang="en-US" sz="3200" b="1" dirty="0">
              <a:solidFill>
                <a:schemeClr val="tx2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cxnSp>
        <p:nvCxnSpPr>
          <p:cNvPr id="88" name="Straight Connector 87"/>
          <p:cNvCxnSpPr/>
          <p:nvPr/>
        </p:nvCxnSpPr>
        <p:spPr>
          <a:xfrm>
            <a:off x="1359182" y="12192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1359182" y="12954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50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515581" y="877589"/>
          <a:ext cx="8895546" cy="4464973"/>
        </p:xfrm>
        <a:graphic>
          <a:graphicData uri="http://schemas.openxmlformats.org/drawingml/2006/table">
            <a:tbl>
              <a:tblPr/>
              <a:tblGrid>
                <a:gridCol w="1482591">
                  <a:extLst>
                    <a:ext uri="{9D8B030D-6E8A-4147-A177-3AD203B41FA5}">
                      <a16:colId xmlns:a16="http://schemas.microsoft.com/office/drawing/2014/main" val="4151046783"/>
                    </a:ext>
                  </a:extLst>
                </a:gridCol>
                <a:gridCol w="1482591">
                  <a:extLst>
                    <a:ext uri="{9D8B030D-6E8A-4147-A177-3AD203B41FA5}">
                      <a16:colId xmlns:a16="http://schemas.microsoft.com/office/drawing/2014/main" val="3537223954"/>
                    </a:ext>
                  </a:extLst>
                </a:gridCol>
                <a:gridCol w="1482591">
                  <a:extLst>
                    <a:ext uri="{9D8B030D-6E8A-4147-A177-3AD203B41FA5}">
                      <a16:colId xmlns:a16="http://schemas.microsoft.com/office/drawing/2014/main" val="2211059746"/>
                    </a:ext>
                  </a:extLst>
                </a:gridCol>
                <a:gridCol w="1482591">
                  <a:extLst>
                    <a:ext uri="{9D8B030D-6E8A-4147-A177-3AD203B41FA5}">
                      <a16:colId xmlns:a16="http://schemas.microsoft.com/office/drawing/2014/main" val="1370390130"/>
                    </a:ext>
                  </a:extLst>
                </a:gridCol>
                <a:gridCol w="1482591">
                  <a:extLst>
                    <a:ext uri="{9D8B030D-6E8A-4147-A177-3AD203B41FA5}">
                      <a16:colId xmlns:a16="http://schemas.microsoft.com/office/drawing/2014/main" val="67584207"/>
                    </a:ext>
                  </a:extLst>
                </a:gridCol>
                <a:gridCol w="1482591">
                  <a:extLst>
                    <a:ext uri="{9D8B030D-6E8A-4147-A177-3AD203B41FA5}">
                      <a16:colId xmlns:a16="http://schemas.microsoft.com/office/drawing/2014/main" val="3581930587"/>
                    </a:ext>
                  </a:extLst>
                </a:gridCol>
              </a:tblGrid>
              <a:tr h="34436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3037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effectLst/>
                          <a:latin typeface="inherit"/>
                        </a:rPr>
                        <a:t>Type 1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682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effectLst/>
                          <a:latin typeface="inherit"/>
                        </a:rPr>
                        <a:t>Type 2A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4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effectLst/>
                          <a:latin typeface="inherit"/>
                        </a:rPr>
                        <a:t>Type 2B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D84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effectLst/>
                          <a:latin typeface="inherit"/>
                        </a:rPr>
                        <a:t>Type 3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7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effectLst/>
                          <a:latin typeface="inherit"/>
                        </a:rPr>
                        <a:t>Type 4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48008953"/>
                  </a:ext>
                </a:extLst>
              </a:tr>
              <a:tr h="7424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Name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037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84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Classic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2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Juvenile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Juvenile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4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TfR2-related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  <a:latin typeface="inherit"/>
                        </a:rPr>
                        <a:t>Ferroportin</a:t>
                      </a:r>
                      <a:r>
                        <a:rPr lang="en-US" sz="1200" dirty="0">
                          <a:effectLst/>
                          <a:latin typeface="inherit"/>
                        </a:rPr>
                        <a:t>-related iron overload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548359"/>
                  </a:ext>
                </a:extLst>
              </a:tr>
              <a:tr h="264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Gene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84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HFE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HJV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HAMP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TfR2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SLC40A1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075842"/>
                  </a:ext>
                </a:extLst>
              </a:tr>
              <a:tr h="6214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Protein Produced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HFE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40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  <a:latin typeface="inherit"/>
                        </a:rPr>
                        <a:t>Hemojuvelin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  <a:latin typeface="inherit"/>
                        </a:rPr>
                        <a:t>Hepcidin</a:t>
                      </a:r>
                      <a:endParaRPr lang="en-US" sz="12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Transferrin receptor 2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  <a:latin typeface="inherit"/>
                        </a:rPr>
                        <a:t>Ferroportin</a:t>
                      </a:r>
                      <a:r>
                        <a:rPr lang="en-US" sz="1200" dirty="0">
                          <a:effectLst/>
                          <a:latin typeface="inherit"/>
                        </a:rPr>
                        <a:t> (iron regulatory protein)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6412995"/>
                  </a:ext>
                </a:extLst>
              </a:tr>
              <a:tr h="5035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Inheritance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040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autosomal dominant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27347"/>
                  </a:ext>
                </a:extLst>
              </a:tr>
              <a:tr h="14589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Function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interruption of transferrin-bound iron, possible modulation of hepcidin regulation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unknown; possible hepcidin modulation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regulation of iron release in intestinal and blood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possible interference of iron uptake by liver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possible interference of iron export from intestinal, liver and placental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401548"/>
                  </a:ext>
                </a:extLst>
              </a:tr>
              <a:tr h="264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Organ Damage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variable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high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high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8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variable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low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014617"/>
                  </a:ext>
                </a:extLst>
              </a:tr>
              <a:tr h="2647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>
                          <a:effectLst/>
                          <a:latin typeface="inherit"/>
                        </a:rPr>
                        <a:t>Age of Onset</a:t>
                      </a:r>
                      <a:endParaRPr lang="en-US" sz="12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3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>
                          <a:effectLst/>
                          <a:latin typeface="inherit"/>
                        </a:rPr>
                        <a:t>20s or 30s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20s or 30s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8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9642622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45714" y="146833"/>
            <a:ext cx="6380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Research contribution to clinical</a:t>
            </a:r>
            <a:endParaRPr lang="en-US" sz="3200" b="1" dirty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j-cs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665899" y="863075"/>
          <a:ext cx="1567546" cy="5151246"/>
        </p:xfrm>
        <a:graphic>
          <a:graphicData uri="http://schemas.openxmlformats.org/drawingml/2006/table">
            <a:tbl>
              <a:tblPr/>
              <a:tblGrid>
                <a:gridCol w="1567546">
                  <a:extLst>
                    <a:ext uri="{9D8B030D-6E8A-4147-A177-3AD203B41FA5}">
                      <a16:colId xmlns:a16="http://schemas.microsoft.com/office/drawing/2014/main" val="231480654"/>
                    </a:ext>
                  </a:extLst>
                </a:gridCol>
              </a:tblGrid>
              <a:tr h="4003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Type </a:t>
                      </a:r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5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70604118"/>
                  </a:ext>
                </a:extLst>
              </a:tr>
              <a:tr h="8631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FGF6-related </a:t>
                      </a:r>
                      <a:r>
                        <a:rPr lang="en-US" sz="1600" b="1" dirty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iron overload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981810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FGF6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183008"/>
                  </a:ext>
                </a:extLst>
              </a:tr>
              <a:tr h="6827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err="1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Hepcidin</a:t>
                      </a:r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 and FGF6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369782"/>
                  </a:ext>
                </a:extLst>
              </a:tr>
              <a:tr h="5854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CH recessive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683689"/>
                  </a:ext>
                </a:extLst>
              </a:tr>
              <a:tr h="1696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?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101341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?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126795"/>
                  </a:ext>
                </a:extLst>
              </a:tr>
              <a:tr h="307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smtClean="0">
                          <a:solidFill>
                            <a:srgbClr val="002060"/>
                          </a:solidFill>
                          <a:effectLst/>
                          <a:latin typeface="inherit"/>
                        </a:rPr>
                        <a:t>?</a:t>
                      </a:r>
                      <a:endParaRPr lang="en-US" sz="1600" b="1" dirty="0">
                        <a:solidFill>
                          <a:srgbClr val="002060"/>
                        </a:solidFill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655773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15581" y="5634524"/>
            <a:ext cx="672652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1. Identified a new </a:t>
            </a:r>
            <a:r>
              <a:rPr lang="en-US" b="1" dirty="0" err="1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substype</a:t>
            </a:r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 of 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hemochromatosis</a:t>
            </a:r>
            <a:endParaRPr lang="en-US" b="1" dirty="0" smtClean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j-cs"/>
            </a:endParaRPr>
          </a:p>
          <a:p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2. More understanding to hemochromatosis</a:t>
            </a:r>
          </a:p>
          <a:p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3</a:t>
            </a:r>
            <a:r>
              <a:rPr lang="en-US" b="1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, potential </a:t>
            </a:r>
            <a:r>
              <a:rPr lang="en-US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drug targets for the therapy of </a:t>
            </a:r>
            <a:r>
              <a:rPr lang="en-US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hemochromatosis</a:t>
            </a:r>
            <a:endParaRPr lang="en-US" b="1" dirty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4044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18951" y="2624026"/>
            <a:ext cx="22188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Thanks</a:t>
            </a:r>
            <a:endParaRPr lang="en-US" sz="4800" b="1" dirty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7700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49" y="1494970"/>
            <a:ext cx="4105019" cy="252951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85122" y="484806"/>
            <a:ext cx="74410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Hemochromatosis: </a:t>
            </a:r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clinical symptoms </a:t>
            </a:r>
            <a:endParaRPr lang="en-US" sz="3200" b="1" dirty="0">
              <a:solidFill>
                <a:schemeClr val="tx2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+mj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8458" r="9518"/>
          <a:stretch/>
        </p:blipFill>
        <p:spPr>
          <a:xfrm>
            <a:off x="521888" y="4136179"/>
            <a:ext cx="4310743" cy="24895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32631" y="3054992"/>
            <a:ext cx="719245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 smtClean="0">
                <a:solidFill>
                  <a:srgbClr val="2A2A2A"/>
                </a:solidFill>
                <a:effectLst/>
                <a:latin typeface="proxima_nova_rgregular"/>
              </a:rPr>
              <a:t>Skin bronzing or hyperpigmentation (70%)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 smtClean="0">
                <a:solidFill>
                  <a:srgbClr val="2A2A2A"/>
                </a:solidFill>
                <a:effectLst/>
                <a:latin typeface="proxima_nova_rgregular"/>
                <a:hlinkClick r:id="rId5"/>
              </a:rPr>
              <a:t>Liver disease </a:t>
            </a:r>
            <a:r>
              <a:rPr lang="en-US" sz="2400" b="0" i="0" dirty="0" smtClean="0">
                <a:solidFill>
                  <a:srgbClr val="2A2A2A"/>
                </a:solidFill>
                <a:effectLst/>
                <a:latin typeface="proxima_nova_rgregular"/>
              </a:rPr>
              <a:t>(hepatomegaly, 13%; cirrhosis, 13%)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 smtClean="0">
                <a:solidFill>
                  <a:srgbClr val="2A2A2A"/>
                </a:solidFill>
                <a:effectLst/>
                <a:latin typeface="proxima_nova_rgregular"/>
              </a:rPr>
              <a:t>Diabetes mellitus (48%)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 err="1" smtClean="0">
                <a:solidFill>
                  <a:srgbClr val="2A2A2A"/>
                </a:solidFill>
                <a:effectLst/>
                <a:latin typeface="proxima_nova_rgregular"/>
              </a:rPr>
              <a:t>Arthropathy</a:t>
            </a:r>
            <a:endParaRPr lang="en-US" sz="2400" b="0" i="0" dirty="0" smtClean="0">
              <a:solidFill>
                <a:srgbClr val="2A2A2A"/>
              </a:solidFill>
              <a:effectLst/>
              <a:latin typeface="proxima_nova_rg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0" i="0" dirty="0" smtClean="0">
                <a:solidFill>
                  <a:srgbClr val="2A2A2A"/>
                </a:solidFill>
                <a:effectLst/>
                <a:latin typeface="proxima_nova_rgregular"/>
              </a:rPr>
              <a:t>Amenorrhea, impotence, hypogonadism</a:t>
            </a:r>
          </a:p>
        </p:txBody>
      </p:sp>
      <p:sp>
        <p:nvSpPr>
          <p:cNvPr id="7" name="Rectangle 6"/>
          <p:cNvSpPr/>
          <p:nvPr/>
        </p:nvSpPr>
        <p:spPr>
          <a:xfrm>
            <a:off x="5532173" y="6369186"/>
            <a:ext cx="6577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Grey’s Anatomy</a:t>
            </a:r>
            <a:r>
              <a:rPr lang="en-US" dirty="0" smtClean="0">
                <a:solidFill>
                  <a:srgbClr val="7030A0"/>
                </a:solidFill>
              </a:rPr>
              <a:t>: https://www.youtube.com/watch?v=H4SAK7vgfUo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32631" y="1494970"/>
            <a:ext cx="73593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2A2A2A"/>
                </a:solidFill>
                <a:latin typeface="proxima_nova_rgregular"/>
              </a:rPr>
              <a:t>Hereditary </a:t>
            </a:r>
            <a:r>
              <a:rPr lang="en-US" sz="2400" dirty="0" smtClean="0">
                <a:solidFill>
                  <a:srgbClr val="2A2A2A"/>
                </a:solidFill>
                <a:latin typeface="proxima_nova_rgregular"/>
              </a:rPr>
              <a:t>hemochromatosis (HH) </a:t>
            </a:r>
            <a:r>
              <a:rPr lang="en-US" sz="2400" dirty="0">
                <a:solidFill>
                  <a:srgbClr val="2A2A2A"/>
                </a:solidFill>
                <a:latin typeface="proxima_nova_rgregular"/>
              </a:rPr>
              <a:t>is a genetic disorder characterized by excessive iron </a:t>
            </a:r>
            <a:r>
              <a:rPr lang="en-US" sz="2400" dirty="0" smtClean="0">
                <a:solidFill>
                  <a:srgbClr val="2A2A2A"/>
                </a:solidFill>
                <a:latin typeface="proxima_nova_rgregular"/>
              </a:rPr>
              <a:t>accumulation </a:t>
            </a:r>
            <a:r>
              <a:rPr lang="en-US" sz="2400" dirty="0">
                <a:solidFill>
                  <a:srgbClr val="2A2A2A"/>
                </a:solidFill>
                <a:latin typeface="proxima_nova_rgregular"/>
              </a:rPr>
              <a:t>that results </a:t>
            </a:r>
            <a:r>
              <a:rPr lang="en-US" sz="2400" dirty="0" smtClean="0">
                <a:solidFill>
                  <a:srgbClr val="2A2A2A"/>
                </a:solidFill>
                <a:latin typeface="proxima_nova_rgregular"/>
              </a:rPr>
              <a:t>in multiple tissues </a:t>
            </a:r>
            <a:r>
              <a:rPr lang="en-US" sz="2400" dirty="0">
                <a:solidFill>
                  <a:srgbClr val="2A2A2A"/>
                </a:solidFill>
                <a:latin typeface="proxima_nova_rgregular"/>
              </a:rPr>
              <a:t>damage</a:t>
            </a:r>
          </a:p>
        </p:txBody>
      </p:sp>
    </p:spTree>
    <p:extLst>
      <p:ext uri="{BB962C8B-B14F-4D97-AF65-F5344CB8AC3E}">
        <p14:creationId xmlns:p14="http://schemas.microsoft.com/office/powerpoint/2010/main" val="388676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83"/>
          <a:stretch/>
        </p:blipFill>
        <p:spPr>
          <a:xfrm>
            <a:off x="3309091" y="895531"/>
            <a:ext cx="5322703" cy="571959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576323" y="79924"/>
            <a:ext cx="89851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Human iron metabolism and iron homeostasis</a:t>
            </a:r>
            <a:r>
              <a:rPr lang="en-US" sz="2800" dirty="0"/>
              <a:t> </a:t>
            </a:r>
          </a:p>
        </p:txBody>
      </p:sp>
      <p:sp>
        <p:nvSpPr>
          <p:cNvPr id="4" name="Rectangle 3"/>
          <p:cNvSpPr/>
          <p:nvPr/>
        </p:nvSpPr>
        <p:spPr>
          <a:xfrm>
            <a:off x="4326967" y="3524496"/>
            <a:ext cx="69121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00B050"/>
                </a:solidFill>
                <a:latin typeface="inherit"/>
              </a:rPr>
              <a:t>SLC40A1</a:t>
            </a:r>
            <a:endParaRPr lang="en-US" sz="900" dirty="0">
              <a:solidFill>
                <a:srgbClr val="00B05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76504" y="1679099"/>
            <a:ext cx="6367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00B0F0"/>
                </a:solidFill>
                <a:latin typeface="inherit"/>
              </a:rPr>
              <a:t>HAMP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25746" y="2682065"/>
            <a:ext cx="2383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Intestinal mucosal cells</a:t>
            </a:r>
          </a:p>
        </p:txBody>
      </p:sp>
      <p:sp>
        <p:nvSpPr>
          <p:cNvPr id="7" name="Rectangle 6"/>
          <p:cNvSpPr/>
          <p:nvPr/>
        </p:nvSpPr>
        <p:spPr>
          <a:xfrm>
            <a:off x="8631794" y="1448266"/>
            <a:ext cx="23991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L</a:t>
            </a:r>
            <a:r>
              <a:rPr lang="en-US" b="1" dirty="0" smtClean="0">
                <a:solidFill>
                  <a:srgbClr val="7030A0"/>
                </a:solidFill>
              </a:rPr>
              <a:t>iver cells</a:t>
            </a:r>
          </a:p>
          <a:p>
            <a:r>
              <a:rPr lang="en-US" b="1" dirty="0" smtClean="0">
                <a:solidFill>
                  <a:srgbClr val="7030A0"/>
                </a:solidFill>
              </a:rPr>
              <a:t>Storage and Regulation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49561" y="5977872"/>
            <a:ext cx="22899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Blood Cells</a:t>
            </a:r>
          </a:p>
          <a:p>
            <a:r>
              <a:rPr lang="en-US" b="1" dirty="0" smtClean="0">
                <a:solidFill>
                  <a:srgbClr val="7030A0"/>
                </a:solidFill>
              </a:rPr>
              <a:t>Storage and Transport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20872" y="3097563"/>
            <a:ext cx="1688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Iron Absorption</a:t>
            </a:r>
          </a:p>
        </p:txBody>
      </p:sp>
      <p:sp>
        <p:nvSpPr>
          <p:cNvPr id="11" name="Oval 10"/>
          <p:cNvSpPr/>
          <p:nvPr/>
        </p:nvSpPr>
        <p:spPr>
          <a:xfrm>
            <a:off x="811658" y="2363056"/>
            <a:ext cx="2497433" cy="1276856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533479" y="5581144"/>
            <a:ext cx="2497433" cy="1276856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8517706" y="1133003"/>
            <a:ext cx="2497433" cy="1276856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0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429111" y="1314740"/>
          <a:ext cx="11364684" cy="5128316"/>
        </p:xfrm>
        <a:graphic>
          <a:graphicData uri="http://schemas.openxmlformats.org/drawingml/2006/table">
            <a:tbl>
              <a:tblPr/>
              <a:tblGrid>
                <a:gridCol w="1894114">
                  <a:extLst>
                    <a:ext uri="{9D8B030D-6E8A-4147-A177-3AD203B41FA5}">
                      <a16:colId xmlns:a16="http://schemas.microsoft.com/office/drawing/2014/main" val="4151046783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3537223954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2211059746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1370390130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67584207"/>
                    </a:ext>
                  </a:extLst>
                </a:gridCol>
                <a:gridCol w="1894114">
                  <a:extLst>
                    <a:ext uri="{9D8B030D-6E8A-4147-A177-3AD203B41FA5}">
                      <a16:colId xmlns:a16="http://schemas.microsoft.com/office/drawing/2014/main" val="3581930587"/>
                    </a:ext>
                  </a:extLst>
                </a:gridCol>
              </a:tblGrid>
              <a:tr h="394337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3037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Type 1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682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Type 2A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4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Type 2B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D84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Type 3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7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Type 4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48008953"/>
                  </a:ext>
                </a:extLst>
              </a:tr>
              <a:tr h="8501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Name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037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84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Classic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2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Juvenile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effectLst/>
                          <a:latin typeface="inherit"/>
                        </a:rPr>
                        <a:t>Juvenile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4F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TfR2-related HHC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82E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Ferroportin-related iron overload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548359"/>
                  </a:ext>
                </a:extLst>
              </a:tr>
              <a:tr h="3031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Gene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84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HFE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HJV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HAMP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TfR2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solidFill>
                            <a:srgbClr val="FF0000"/>
                          </a:solidFill>
                          <a:effectLst/>
                          <a:latin typeface="inherit"/>
                        </a:rPr>
                        <a:t>SLC40A1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075842"/>
                  </a:ext>
                </a:extLst>
              </a:tr>
              <a:tr h="7137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Protein Produced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86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HFE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40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 err="1">
                          <a:effectLst/>
                          <a:latin typeface="inherit"/>
                        </a:rPr>
                        <a:t>Hemojuvelin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 err="1">
                          <a:effectLst/>
                          <a:latin typeface="inherit"/>
                        </a:rPr>
                        <a:t>Hepcidin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effectLst/>
                          <a:latin typeface="inherit"/>
                        </a:rPr>
                        <a:t>Transferrin receptor 2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6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 err="1">
                          <a:effectLst/>
                          <a:latin typeface="inherit"/>
                        </a:rPr>
                        <a:t>Ferroportin</a:t>
                      </a:r>
                      <a:r>
                        <a:rPr lang="en-US" sz="1800" dirty="0">
                          <a:effectLst/>
                          <a:latin typeface="inherit"/>
                        </a:rPr>
                        <a:t> (iron regulatory protein)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6412995"/>
                  </a:ext>
                </a:extLst>
              </a:tr>
              <a:tr h="5766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Inheritance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041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solidFill>
                            <a:srgbClr val="7030A0"/>
                          </a:solidFill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040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solidFill>
                            <a:srgbClr val="7030A0"/>
                          </a:solidFill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solidFill>
                            <a:srgbClr val="7030A0"/>
                          </a:solidFill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solidFill>
                            <a:srgbClr val="7030A0"/>
                          </a:solidFill>
                          <a:effectLst/>
                          <a:latin typeface="inherit"/>
                        </a:rPr>
                        <a:t>autosomal recessive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solidFill>
                            <a:srgbClr val="7030A0"/>
                          </a:solidFill>
                          <a:effectLst/>
                          <a:latin typeface="inherit"/>
                        </a:rPr>
                        <a:t>autosomal dominant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727347"/>
                  </a:ext>
                </a:extLst>
              </a:tr>
              <a:tr h="16706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Function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85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interruption of transferrin-bound iron, possible modulation of hepcidin regulation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unknown; possible hepcidin modulation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regulation of iron release in intestinal and blood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possible interference of iron uptake by liver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possible interference of iron export from intestinal, liver and placental cells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401548"/>
                  </a:ext>
                </a:extLst>
              </a:tr>
              <a:tr h="3031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>
                          <a:effectLst/>
                          <a:latin typeface="inherit"/>
                        </a:rPr>
                        <a:t>Organ Damage</a:t>
                      </a:r>
                      <a:endParaRPr lang="en-US" sz="180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833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variable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high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high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8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variable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low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014617"/>
                  </a:ext>
                </a:extLst>
              </a:tr>
              <a:tr h="3031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dirty="0">
                          <a:effectLst/>
                          <a:latin typeface="inherit"/>
                        </a:rPr>
                        <a:t>Age of Onset</a:t>
                      </a:r>
                      <a:endParaRPr lang="en-US" sz="1800" dirty="0">
                        <a:effectLst/>
                        <a:latin typeface="inherit"/>
                      </a:endParaRPr>
                    </a:p>
                  </a:txBody>
                  <a:tcPr marL="14881" marR="14881" marT="14881" marB="14881" anchor="ctr">
                    <a:lnL>
                      <a:noFill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3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AC1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>
                          <a:effectLst/>
                          <a:latin typeface="inherit"/>
                        </a:rPr>
                        <a:t>20s or 30s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effectLst/>
                          <a:latin typeface="inherit"/>
                        </a:rPr>
                        <a:t>20s or 30s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84A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dirty="0">
                          <a:effectLst/>
                          <a:latin typeface="inherit"/>
                        </a:rPr>
                        <a:t>40s or 50s</a:t>
                      </a:r>
                    </a:p>
                  </a:txBody>
                  <a:tcPr marL="14881" marR="14881" marT="14881" marB="1488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39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42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0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9642622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35494" y="270589"/>
            <a:ext cx="74446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Genetic etiology of hemochromatosis</a:t>
            </a:r>
          </a:p>
        </p:txBody>
      </p:sp>
    </p:spTree>
    <p:extLst>
      <p:ext uri="{BB962C8B-B14F-4D97-AF65-F5344CB8AC3E}">
        <p14:creationId xmlns:p14="http://schemas.microsoft.com/office/powerpoint/2010/main" val="234331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75" y="1457325"/>
            <a:ext cx="6990382" cy="41243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3773" y="218957"/>
            <a:ext cx="89482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HFE-Hemochromatosis and 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Human migrations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7546621" y="1413569"/>
            <a:ext cx="4031873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43536"/>
                </a:solidFill>
                <a:latin typeface="Source Sans Pro"/>
              </a:rPr>
              <a:t>HFE </a:t>
            </a:r>
            <a:r>
              <a:rPr lang="en-US" dirty="0" smtClean="0">
                <a:solidFill>
                  <a:srgbClr val="343536"/>
                </a:solidFill>
                <a:latin typeface="Source Sans Pro"/>
              </a:rPr>
              <a:t>C282Y, ~6000 years ago</a:t>
            </a:r>
            <a:endParaRPr lang="en-US" dirty="0">
              <a:solidFill>
                <a:srgbClr val="343536"/>
              </a:solidFill>
              <a:latin typeface="Source Sans Pro"/>
            </a:endParaRPr>
          </a:p>
          <a:p>
            <a:endParaRPr lang="en-US" dirty="0">
              <a:solidFill>
                <a:srgbClr val="343536"/>
              </a:solidFill>
              <a:latin typeface="Source Sans Pro"/>
            </a:endParaRPr>
          </a:p>
          <a:p>
            <a:r>
              <a:rPr lang="en-US" dirty="0">
                <a:solidFill>
                  <a:srgbClr val="343536"/>
                </a:solidFill>
                <a:latin typeface="Source Sans Pro"/>
              </a:rPr>
              <a:t>85–90%: Northern European </a:t>
            </a:r>
            <a:r>
              <a:rPr lang="en-US" dirty="0" smtClean="0">
                <a:solidFill>
                  <a:srgbClr val="343536"/>
                </a:solidFill>
                <a:latin typeface="Source Sans Pro"/>
              </a:rPr>
              <a:t>Descent</a:t>
            </a:r>
          </a:p>
          <a:p>
            <a:endParaRPr lang="en-US" dirty="0">
              <a:solidFill>
                <a:srgbClr val="343536"/>
              </a:solidFill>
              <a:latin typeface="Source Sans Pro"/>
            </a:endParaRPr>
          </a:p>
          <a:p>
            <a:r>
              <a:rPr lang="en-US" dirty="0">
                <a:solidFill>
                  <a:srgbClr val="343536"/>
                </a:solidFill>
                <a:latin typeface="Source Sans Pro"/>
              </a:rPr>
              <a:t>60%: Mediterranean </a:t>
            </a:r>
            <a:r>
              <a:rPr lang="en-US" dirty="0" smtClean="0">
                <a:solidFill>
                  <a:srgbClr val="343536"/>
                </a:solidFill>
                <a:latin typeface="Source Sans Pro"/>
              </a:rPr>
              <a:t>populations</a:t>
            </a:r>
          </a:p>
          <a:p>
            <a:endParaRPr lang="en-US" dirty="0">
              <a:solidFill>
                <a:srgbClr val="343536"/>
              </a:solidFill>
              <a:latin typeface="Source Sans Pro"/>
            </a:endParaRPr>
          </a:p>
          <a:p>
            <a:r>
              <a:rPr lang="en-US" b="1" dirty="0">
                <a:solidFill>
                  <a:srgbClr val="343536"/>
                </a:solidFill>
                <a:latin typeface="Source Sans Pro"/>
              </a:rPr>
              <a:t>0% in Asian population </a:t>
            </a:r>
          </a:p>
        </p:txBody>
      </p:sp>
      <p:sp>
        <p:nvSpPr>
          <p:cNvPr id="9" name="Rectangle 8"/>
          <p:cNvSpPr/>
          <p:nvPr/>
        </p:nvSpPr>
        <p:spPr>
          <a:xfrm>
            <a:off x="7459278" y="4781550"/>
            <a:ext cx="456247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C282Y allele is the major cause of hemochromatosis as a result of excessive iron absorption. The mutation arose in continental Europe </a:t>
            </a:r>
            <a:r>
              <a:rPr lang="en-US" sz="1400" b="1" i="0" dirty="0" smtClean="0">
                <a:solidFill>
                  <a:srgbClr val="7030A0"/>
                </a:solidFill>
                <a:effectLst/>
                <a:latin typeface="Times New Roman" panose="02020603050405020304" pitchFamily="18" charset="0"/>
              </a:rPr>
              <a:t>no earlier than 6,000 years ago</a:t>
            </a:r>
            <a:r>
              <a:rPr lang="en-US" sz="1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coinciding with the arrival of the Neolithic agricultural revolution. 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95675" y="1075551"/>
            <a:ext cx="3300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Neolithic </a:t>
            </a:r>
            <a:r>
              <a:rPr lang="en-US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Agricultural Revolution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1500" y="1482209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C282Y  ~6000</a:t>
            </a:r>
            <a:endParaRPr lang="en-US" dirty="0">
              <a:solidFill>
                <a:srgbClr val="7030A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847725" y="1851541"/>
            <a:ext cx="180975" cy="50113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028700" y="2219325"/>
            <a:ext cx="5026727" cy="209907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33773" y="5778515"/>
            <a:ext cx="671455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Tsui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WM, 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et al. </a:t>
            </a:r>
            <a:r>
              <a:rPr lang="en-US" sz="1400" b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The C282Y mutation of the HFE gene is not found in Chinese </a:t>
            </a:r>
            <a:r>
              <a:rPr lang="en-US" sz="1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haemochromatotic</a:t>
            </a:r>
            <a:r>
              <a:rPr lang="en-US" sz="1400" b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patients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multicentre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retrospective study. Hong Kong Med J 2000;6:153-158.</a:t>
            </a:r>
          </a:p>
        </p:txBody>
      </p:sp>
    </p:spTree>
    <p:extLst>
      <p:ext uri="{BB962C8B-B14F-4D97-AF65-F5344CB8AC3E}">
        <p14:creationId xmlns:p14="http://schemas.microsoft.com/office/powerpoint/2010/main" val="175466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6982"/>
          <a:stretch/>
        </p:blipFill>
        <p:spPr>
          <a:xfrm>
            <a:off x="55087" y="1608464"/>
            <a:ext cx="6312664" cy="211523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90391" y="220322"/>
            <a:ext cx="110535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+mj-cs"/>
              </a:rPr>
              <a:t>Novel loci affecting iron homeostasis and their effects in individuals at risk for hemochromatosis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789" t="23830" b="53623"/>
          <a:stretch/>
        </p:blipFill>
        <p:spPr>
          <a:xfrm>
            <a:off x="358050" y="4023728"/>
            <a:ext cx="6004590" cy="2046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-5849" t="36562" r="95839" b="46354"/>
          <a:stretch/>
        </p:blipFill>
        <p:spPr>
          <a:xfrm>
            <a:off x="-534317" y="2615006"/>
            <a:ext cx="892366" cy="22173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8038" t="92974"/>
          <a:stretch/>
        </p:blipFill>
        <p:spPr>
          <a:xfrm>
            <a:off x="602257" y="5993175"/>
            <a:ext cx="5760383" cy="6406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13040" y="5895158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Benyamin B,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Esko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T,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Ried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JS,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Radhakrishnan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Vermeulen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SH,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Traglia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M, </a:t>
            </a:r>
            <a:r>
              <a:rPr lang="en-US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Gogele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M, et al. Novel loci affecting iron homeostasis and their effects in individuals at risk for hemochromatosis. </a:t>
            </a:r>
            <a:r>
              <a:rPr lang="en-US" sz="1400" b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Nat </a:t>
            </a:r>
            <a:r>
              <a:rPr lang="en-US" sz="1400" b="1" dirty="0" err="1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Commun</a:t>
            </a:r>
            <a:r>
              <a:rPr lang="en-US" sz="1400" b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2014;5:4926.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6837320" y="2475968"/>
            <a:ext cx="54474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222222"/>
                </a:solidFill>
                <a:latin typeface="Lora"/>
              </a:rPr>
              <a:t>In 2014, Benyamin and colleagues: GWAS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161600" y="1622682"/>
            <a:ext cx="54474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Lora"/>
              </a:rPr>
              <a:t>HFE, HJV, HAMP, TFR2, SLC40A1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8343133" y="2094571"/>
            <a:ext cx="1277956" cy="2423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91518" y="2816919"/>
            <a:ext cx="30401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 smtClean="0">
                <a:solidFill>
                  <a:srgbClr val="222222"/>
                </a:solidFill>
                <a:effectLst/>
                <a:latin typeface="Lora"/>
              </a:rPr>
              <a:t>Discovery: 23,986 samples</a:t>
            </a:r>
          </a:p>
          <a:p>
            <a:r>
              <a:rPr lang="en-US" dirty="0" smtClean="0">
                <a:solidFill>
                  <a:srgbClr val="222222"/>
                </a:solidFill>
                <a:latin typeface="Lora"/>
              </a:rPr>
              <a:t>Validation:  24,986 samples</a:t>
            </a:r>
            <a:r>
              <a:rPr lang="en-US" b="0" i="0" dirty="0" smtClean="0">
                <a:solidFill>
                  <a:srgbClr val="222222"/>
                </a:solidFill>
                <a:effectLst/>
                <a:latin typeface="Lora"/>
              </a:rPr>
              <a:t> 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628792" y="4002813"/>
            <a:ext cx="51546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Lora"/>
              </a:rPr>
              <a:t>11</a:t>
            </a:r>
            <a:r>
              <a:rPr lang="en-US" sz="1600" dirty="0" smtClean="0">
                <a:solidFill>
                  <a:srgbClr val="222222"/>
                </a:solidFill>
                <a:latin typeface="Lora"/>
              </a:rPr>
              <a:t> genome-wide-significant (P&lt;5 × 10−8) loci, some including known iron-related genes (HFE, </a:t>
            </a:r>
            <a:r>
              <a:rPr lang="en-US" sz="1600" b="0" i="1" dirty="0" smtClean="0">
                <a:solidFill>
                  <a:srgbClr val="222222"/>
                </a:solidFill>
                <a:effectLst/>
                <a:latin typeface="Lora"/>
              </a:rPr>
              <a:t>SLC40A1, TF, TFR2, TFRC, TMPRSS6</a:t>
            </a:r>
            <a:r>
              <a:rPr lang="en-US" sz="1600" b="0" i="0" dirty="0" smtClean="0">
                <a:solidFill>
                  <a:srgbClr val="222222"/>
                </a:solidFill>
                <a:effectLst/>
                <a:latin typeface="Lora"/>
              </a:rPr>
              <a:t>) and others novel (</a:t>
            </a:r>
            <a:r>
              <a:rPr lang="en-US" sz="1600" b="1" i="1" dirty="0" smtClean="0">
                <a:solidFill>
                  <a:srgbClr val="FF0000"/>
                </a:solidFill>
                <a:effectLst/>
                <a:latin typeface="Lora"/>
              </a:rPr>
              <a:t>ABO, ARNTL</a:t>
            </a:r>
            <a:r>
              <a:rPr lang="en-US" sz="1600" b="1" i="0" dirty="0" smtClean="0">
                <a:solidFill>
                  <a:srgbClr val="FF0000"/>
                </a:solidFill>
                <a:effectLst/>
                <a:latin typeface="Lora"/>
              </a:rPr>
              <a:t>, </a:t>
            </a:r>
            <a:r>
              <a:rPr lang="en-US" sz="1600" b="1" i="1" dirty="0" smtClean="0">
                <a:solidFill>
                  <a:srgbClr val="FF0000"/>
                </a:solidFill>
                <a:effectLst/>
                <a:latin typeface="Lora"/>
              </a:rPr>
              <a:t>FADS2, NAT2</a:t>
            </a:r>
            <a:r>
              <a:rPr lang="en-US" sz="1600" b="1" i="0" dirty="0" smtClean="0">
                <a:solidFill>
                  <a:srgbClr val="FF0000"/>
                </a:solidFill>
                <a:effectLst/>
                <a:latin typeface="Lora"/>
              </a:rPr>
              <a:t>, </a:t>
            </a:r>
            <a:r>
              <a:rPr lang="en-US" sz="1600" b="1" i="1" dirty="0" smtClean="0">
                <a:solidFill>
                  <a:srgbClr val="FF0000"/>
                </a:solidFill>
                <a:effectLst/>
                <a:latin typeface="Lora"/>
              </a:rPr>
              <a:t>TEX14</a:t>
            </a:r>
            <a:r>
              <a:rPr lang="en-US" sz="1600" b="0" i="0" dirty="0" smtClean="0">
                <a:solidFill>
                  <a:srgbClr val="222222"/>
                </a:solidFill>
                <a:effectLst/>
                <a:latin typeface="Lora"/>
              </a:rPr>
              <a:t>). </a:t>
            </a:r>
            <a:endParaRPr lang="en-US" sz="1600" dirty="0"/>
          </a:p>
        </p:txBody>
      </p:sp>
      <p:sp>
        <p:nvSpPr>
          <p:cNvPr id="18" name="Down Arrow 17"/>
          <p:cNvSpPr/>
          <p:nvPr/>
        </p:nvSpPr>
        <p:spPr>
          <a:xfrm>
            <a:off x="8283084" y="3559173"/>
            <a:ext cx="1277956" cy="2423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28792" y="5258387"/>
            <a:ext cx="39682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7030A0"/>
                </a:solidFill>
                <a:latin typeface="Lora"/>
              </a:rPr>
              <a:t>Limitation</a:t>
            </a:r>
            <a:r>
              <a:rPr lang="en-US" sz="1600" i="1" dirty="0" smtClean="0">
                <a:solidFill>
                  <a:srgbClr val="7030A0"/>
                </a:solidFill>
                <a:latin typeface="Lora"/>
              </a:rPr>
              <a:t>: conventional statistic models</a:t>
            </a:r>
            <a:endParaRPr lang="en-US" sz="1600" i="1" dirty="0">
              <a:solidFill>
                <a:srgbClr val="7030A0"/>
              </a:solidFill>
              <a:latin typeface="Lora"/>
            </a:endParaRPr>
          </a:p>
        </p:txBody>
      </p:sp>
    </p:spTree>
    <p:extLst>
      <p:ext uri="{BB962C8B-B14F-4D97-AF65-F5344CB8AC3E}">
        <p14:creationId xmlns:p14="http://schemas.microsoft.com/office/powerpoint/2010/main" val="274841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76200"/>
            <a:ext cx="9848850" cy="1096962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Exome-wide, Gene-based Recessive </a:t>
            </a:r>
            <a:r>
              <a:rPr lang="en-US" sz="32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Diplotype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Scan  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24000" y="10668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11430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324601" y="1600201"/>
            <a:ext cx="266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Recessive </a:t>
            </a:r>
            <a:r>
              <a:rPr lang="en-US" sz="2400" dirty="0" err="1" smtClean="0"/>
              <a:t>Diplotype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791200" y="2743200"/>
            <a:ext cx="457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791200" y="3200400"/>
            <a:ext cx="457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5-Point Star 11"/>
          <p:cNvSpPr/>
          <p:nvPr/>
        </p:nvSpPr>
        <p:spPr>
          <a:xfrm>
            <a:off x="6324600" y="2362200"/>
            <a:ext cx="533400" cy="4572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/>
          <p:cNvSpPr/>
          <p:nvPr/>
        </p:nvSpPr>
        <p:spPr>
          <a:xfrm>
            <a:off x="9067800" y="2895600"/>
            <a:ext cx="533400" cy="4572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00200" y="2743200"/>
            <a:ext cx="39624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600200" y="3200400"/>
            <a:ext cx="39624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5-Point Star 15"/>
          <p:cNvSpPr/>
          <p:nvPr/>
        </p:nvSpPr>
        <p:spPr>
          <a:xfrm>
            <a:off x="2133600" y="2362200"/>
            <a:ext cx="533400" cy="4572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5-Point Star 16"/>
          <p:cNvSpPr/>
          <p:nvPr/>
        </p:nvSpPr>
        <p:spPr>
          <a:xfrm>
            <a:off x="2133600" y="2971800"/>
            <a:ext cx="533400" cy="45720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905000" y="1600201"/>
            <a:ext cx="3624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Single Site Recessive Effects</a:t>
            </a:r>
          </a:p>
        </p:txBody>
      </p:sp>
      <p:sp>
        <p:nvSpPr>
          <p:cNvPr id="25" name="Down Arrow 24"/>
          <p:cNvSpPr/>
          <p:nvPr/>
        </p:nvSpPr>
        <p:spPr>
          <a:xfrm>
            <a:off x="5222134" y="4126010"/>
            <a:ext cx="680931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284330" y="4904473"/>
            <a:ext cx="96233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Gene-by-Gene Scanning to Identify Disease Genes </a:t>
            </a:r>
            <a:endParaRPr lang="en-US" sz="3600" dirty="0"/>
          </a:p>
        </p:txBody>
      </p:sp>
      <p:sp>
        <p:nvSpPr>
          <p:cNvPr id="18" name="TextBox 17"/>
          <p:cNvSpPr txBox="1"/>
          <p:nvPr/>
        </p:nvSpPr>
        <p:spPr>
          <a:xfrm>
            <a:off x="1735887" y="3381345"/>
            <a:ext cx="1293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ite by site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7271946" y="3311121"/>
            <a:ext cx="18757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</a:t>
            </a:r>
            <a:r>
              <a:rPr lang="en-US" sz="2000" dirty="0" smtClean="0"/>
              <a:t>egion by region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6232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9144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Recessive </a:t>
            </a:r>
            <a:r>
              <a:rPr lang="en-US" sz="3200" b="1" dirty="0" err="1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Diplotype</a:t>
            </a:r>
            <a:r>
              <a:rPr lang="en-US" sz="3200" b="1" dirty="0">
                <a:solidFill>
                  <a:schemeClr val="tx2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4576" y="1219200"/>
            <a:ext cx="8826649" cy="51816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Power calculations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2-locus model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</a:rPr>
              <a:t>Gene-based Monte Carlo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smtClean="0">
                <a:solidFill>
                  <a:schemeClr val="tx2"/>
                </a:solidFill>
              </a:rPr>
              <a:t>   using 1000 Genomes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600200" y="9144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600200" y="990600"/>
            <a:ext cx="891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315200" y="1828800"/>
            <a:ext cx="2667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315200" y="2209800"/>
            <a:ext cx="2667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315200" y="2514600"/>
            <a:ext cx="2667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315200" y="2895600"/>
            <a:ext cx="2667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5-Point Star 11"/>
          <p:cNvSpPr/>
          <p:nvPr/>
        </p:nvSpPr>
        <p:spPr>
          <a:xfrm>
            <a:off x="9296400" y="1981200"/>
            <a:ext cx="304800" cy="304800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/>
          <p:cNvSpPr/>
          <p:nvPr/>
        </p:nvSpPr>
        <p:spPr>
          <a:xfrm>
            <a:off x="7696200" y="2286000"/>
            <a:ext cx="304800" cy="304800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/>
          <p:cNvSpPr/>
          <p:nvPr/>
        </p:nvSpPr>
        <p:spPr>
          <a:xfrm>
            <a:off x="7696200" y="2667000"/>
            <a:ext cx="304800" cy="304800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/>
          <p:cNvSpPr/>
          <p:nvPr/>
        </p:nvSpPr>
        <p:spPr>
          <a:xfrm>
            <a:off x="9296400" y="2667000"/>
            <a:ext cx="304800" cy="304800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715412" y="1524001"/>
            <a:ext cx="551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11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705601" y="1900536"/>
            <a:ext cx="556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12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6705601" y="2205336"/>
            <a:ext cx="556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21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705601" y="2586336"/>
            <a:ext cx="556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22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676401" y="4291422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11</a:t>
            </a:r>
            <a:r>
              <a:rPr lang="en-US" sz="2400" b="1" dirty="0"/>
              <a:t> | P</a:t>
            </a:r>
            <a:r>
              <a:rPr lang="en-US" sz="2400" b="1" baseline="-25000" dirty="0"/>
              <a:t>11</a:t>
            </a:r>
            <a:endParaRPr lang="en-US" sz="2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676401" y="47199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11</a:t>
            </a:r>
            <a:r>
              <a:rPr lang="en-US" sz="2400" b="1" dirty="0"/>
              <a:t> | P</a:t>
            </a:r>
            <a:r>
              <a:rPr lang="en-US" sz="2400" b="1" baseline="-25000" dirty="0"/>
              <a:t>12</a:t>
            </a:r>
            <a:endParaRPr lang="en-US" sz="2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683410" y="51009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11</a:t>
            </a:r>
            <a:r>
              <a:rPr lang="en-US" sz="2400" b="1" dirty="0"/>
              <a:t> | P</a:t>
            </a:r>
            <a:r>
              <a:rPr lang="en-US" sz="2400" b="1" baseline="-25000" dirty="0"/>
              <a:t>21</a:t>
            </a:r>
            <a:endParaRPr lang="en-US" sz="2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676401" y="5481936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11</a:t>
            </a:r>
            <a:r>
              <a:rPr lang="en-US" sz="2400" b="1" dirty="0"/>
              <a:t> | P</a:t>
            </a:r>
            <a:r>
              <a:rPr lang="en-US" sz="2400" b="1" baseline="-25000" dirty="0"/>
              <a:t>22</a:t>
            </a:r>
            <a:endParaRPr lang="en-US" sz="2400" b="1" dirty="0"/>
          </a:p>
        </p:txBody>
      </p:sp>
      <p:sp>
        <p:nvSpPr>
          <p:cNvPr id="25" name="Right Arrow 24"/>
          <p:cNvSpPr/>
          <p:nvPr/>
        </p:nvSpPr>
        <p:spPr>
          <a:xfrm>
            <a:off x="2895600" y="4957813"/>
            <a:ext cx="685800" cy="3229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3636982" y="4803886"/>
                <a:ext cx="248484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𝐷𝑖𝑠𝑒𝑎𝑠𝑒</m:t>
                          </m:r>
                        </m:e>
                        <m:e>
                          <m:r>
                            <a:rPr lang="en-US" i="1">
                              <a:latin typeface="Cambria Math"/>
                            </a:rPr>
                            <m:t>𝐷𝑖𝑝𝑙𝑜𝑡𝑦𝑝𝑒</m:t>
                          </m:r>
                        </m:e>
                      </m:d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𝑠𝑚𝑎𝑙𝑙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982" y="4803886"/>
                <a:ext cx="2484847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6172201" y="3886201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12</a:t>
            </a:r>
            <a:r>
              <a:rPr lang="en-US" sz="2400" b="1" dirty="0"/>
              <a:t> | P</a:t>
            </a:r>
            <a:r>
              <a:rPr lang="en-US" sz="2400" b="1" baseline="-25000" dirty="0"/>
              <a:t>12</a:t>
            </a:r>
            <a:endParaRPr lang="en-US" sz="2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6172201" y="4314715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12</a:t>
            </a:r>
            <a:r>
              <a:rPr lang="en-US" sz="2400" b="1" dirty="0"/>
              <a:t> | P</a:t>
            </a:r>
            <a:r>
              <a:rPr lang="en-US" sz="2400" b="1" baseline="-25000" dirty="0"/>
              <a:t>21</a:t>
            </a:r>
            <a:endParaRPr lang="en-US" sz="2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6179210" y="4695715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12</a:t>
            </a:r>
            <a:r>
              <a:rPr lang="en-US" sz="2400" b="1" dirty="0"/>
              <a:t> | P</a:t>
            </a:r>
            <a:r>
              <a:rPr lang="en-US" sz="2400" b="1" baseline="-25000" dirty="0"/>
              <a:t>22</a:t>
            </a:r>
            <a:endParaRPr 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172201" y="5076715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21</a:t>
            </a:r>
            <a:r>
              <a:rPr lang="en-US" sz="2400" b="1" dirty="0"/>
              <a:t> | P</a:t>
            </a:r>
            <a:r>
              <a:rPr lang="en-US" sz="2400" b="1" baseline="-25000" dirty="0"/>
              <a:t>21</a:t>
            </a:r>
            <a:endParaRPr lang="en-US" sz="2400" b="1" dirty="0"/>
          </a:p>
        </p:txBody>
      </p:sp>
      <p:sp>
        <p:nvSpPr>
          <p:cNvPr id="32" name="Right Arrow 31"/>
          <p:cNvSpPr/>
          <p:nvPr/>
        </p:nvSpPr>
        <p:spPr>
          <a:xfrm>
            <a:off x="7391400" y="4957813"/>
            <a:ext cx="685800" cy="3229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8132780" y="4803886"/>
                <a:ext cx="273727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/>
                            </a:rPr>
                            <m:t>𝐷𝑖𝑠𝑒𝑎𝑠𝑒</m:t>
                          </m:r>
                        </m:e>
                        <m:e>
                          <m:r>
                            <a:rPr lang="en-US" i="1">
                              <a:latin typeface="Cambria Math"/>
                            </a:rPr>
                            <m:t>𝐷𝑖𝑝𝑙𝑜𝑡𝑦𝑝𝑒</m:t>
                          </m:r>
                        </m:e>
                      </m:d>
                    </m:oMath>
                  </m:oMathPara>
                </a14:m>
                <a:endParaRPr lang="en-US" i="1" dirty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𝑙𝑎𝑟𝑔𝑒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32780" y="4803886"/>
                <a:ext cx="2737277" cy="646331"/>
              </a:xfrm>
              <a:prstGeom prst="rect">
                <a:avLst/>
              </a:prstGeom>
              <a:blipFill>
                <a:blip r:embed="rId4"/>
                <a:stretch>
                  <a:fillRect b="-7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6172201" y="5457715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21</a:t>
            </a:r>
            <a:r>
              <a:rPr lang="en-US" sz="2400" b="1" dirty="0"/>
              <a:t> | P</a:t>
            </a:r>
            <a:r>
              <a:rPr lang="en-US" sz="2400" b="1" baseline="-25000" dirty="0"/>
              <a:t>22</a:t>
            </a:r>
            <a:endParaRPr lang="en-US" sz="24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6172201" y="5838715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</a:t>
            </a:r>
            <a:r>
              <a:rPr lang="en-US" sz="2400" b="1" baseline="-25000" dirty="0"/>
              <a:t>22</a:t>
            </a:r>
            <a:r>
              <a:rPr lang="en-US" sz="2400" b="1" dirty="0"/>
              <a:t> | P</a:t>
            </a:r>
            <a:r>
              <a:rPr lang="en-US" sz="2400" b="1" baseline="-25000" dirty="0"/>
              <a:t>22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7672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1197</Words>
  <Application>Microsoft Office PowerPoint</Application>
  <PresentationFormat>Widescreen</PresentationFormat>
  <Paragraphs>276</Paragraphs>
  <Slides>24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7" baseType="lpstr">
      <vt:lpstr>Adobe Gothic Std B</vt:lpstr>
      <vt:lpstr>Aharoni</vt:lpstr>
      <vt:lpstr>Arial</vt:lpstr>
      <vt:lpstr>Calibri</vt:lpstr>
      <vt:lpstr>Calibri Light</vt:lpstr>
      <vt:lpstr>Cambria Math</vt:lpstr>
      <vt:lpstr>Helvetica W01 Roman</vt:lpstr>
      <vt:lpstr>inherit</vt:lpstr>
      <vt:lpstr>Lora</vt:lpstr>
      <vt:lpstr>proxima_nova_rgregular</vt:lpstr>
      <vt:lpstr>Source Sans 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Exome-wide, Gene-based Recessive Diplotype Scan  </vt:lpstr>
      <vt:lpstr>Recessive Diplotype Scan</vt:lpstr>
      <vt:lpstr>2-locus Power Calculations</vt:lpstr>
      <vt:lpstr>Higher Power of Recessive Diplotype Scan benefits PMRP</vt:lpstr>
      <vt:lpstr>Mapping Hemochromatosis Genes using a Novel Recessive Diplotype approach in PMRP</vt:lpstr>
      <vt:lpstr>PowerPoint Presentation</vt:lpstr>
      <vt:lpstr>Quantile-Quantile Plot</vt:lpstr>
      <vt:lpstr>FGF6: molecular evolution and biological function</vt:lpstr>
      <vt:lpstr>Dose-Dependent FGF-6 Impact on Intracellular Iron</vt:lpstr>
      <vt:lpstr>FGF-6 and FGF6 Transcriptional Regulation of Hepcidin (HAMP) in Hepatocytes</vt:lpstr>
      <vt:lpstr>Evaluation of Three FGF6 Nonsynonymous Putative Functional Variants</vt:lpstr>
      <vt:lpstr>Variants Show Attenuation of Hepcidin Transcription Compared to Wildtype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MCHS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Guo, Shicheng</dc:creator>
  <cp:lastModifiedBy>Guo, Shicheng</cp:lastModifiedBy>
  <cp:revision>3</cp:revision>
  <dcterms:created xsi:type="dcterms:W3CDTF">2019-05-17T17:37:16Z</dcterms:created>
  <dcterms:modified xsi:type="dcterms:W3CDTF">2019-05-17T17:39:04Z</dcterms:modified>
</cp:coreProperties>
</file>

<file path=docProps/thumbnail.jpeg>
</file>